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2052" y="30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CFD0-7711-415F-B3C9-8C9516D6EFC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75F5-71DD-473D-90A7-DB02185CE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CFD0-7711-415F-B3C9-8C9516D6EFC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75F5-71DD-473D-90A7-DB02185CE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CFD0-7711-415F-B3C9-8C9516D6EFC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75F5-71DD-473D-90A7-DB02185CE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CFD0-7711-415F-B3C9-8C9516D6EFC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75F5-71DD-473D-90A7-DB02185CE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CFD0-7711-415F-B3C9-8C9516D6EFC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75F5-71DD-473D-90A7-DB02185CE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CFD0-7711-415F-B3C9-8C9516D6EFC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75F5-71DD-473D-90A7-DB02185CE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CFD0-7711-415F-B3C9-8C9516D6EFC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75F5-71DD-473D-90A7-DB02185CE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CFD0-7711-415F-B3C9-8C9516D6EFC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75F5-71DD-473D-90A7-DB02185CE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CFD0-7711-415F-B3C9-8C9516D6EFC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75F5-71DD-473D-90A7-DB02185CE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CFD0-7711-415F-B3C9-8C9516D6EFC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75F5-71DD-473D-90A7-DB02185CE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CFD0-7711-415F-B3C9-8C9516D6EFC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75F5-71DD-473D-90A7-DB02185CE3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7CFD0-7711-415F-B3C9-8C9516D6EFC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F75F5-71DD-473D-90A7-DB02185CE3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Valentine's Day bears coral plaid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" y="0"/>
            <a:ext cx="7771582" cy="1005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76400" y="4572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</a:rPr>
              <a:t>Mrs. Padilla’s 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</a:rPr>
              <a:t>February News</a:t>
            </a:r>
            <a:endParaRPr lang="en-US" sz="2400" dirty="0" smtClean="0">
              <a:solidFill>
                <a:srgbClr val="7030A0"/>
              </a:solidFill>
              <a:latin typeface="Britannic Bol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22860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</a:rPr>
              <a:t>Reminders</a:t>
            </a:r>
            <a:endParaRPr lang="en-US" sz="2400" dirty="0">
              <a:solidFill>
                <a:srgbClr val="7030A0"/>
              </a:solidFill>
              <a:latin typeface="Britannic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23622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  <a:latin typeface="Britannic Bold" pitchFamily="34" charset="0"/>
              </a:rPr>
              <a:t>Math News</a:t>
            </a:r>
            <a:endParaRPr lang="en-US" sz="2800" dirty="0">
              <a:solidFill>
                <a:srgbClr val="7030A0"/>
              </a:solidFill>
              <a:latin typeface="Britannic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33800" y="2743200"/>
            <a:ext cx="35814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4"/>
                </a:solidFill>
                <a:latin typeface="Britannic Bold" pitchFamily="34" charset="0"/>
              </a:rPr>
              <a:t>     February 20</a:t>
            </a:r>
            <a:r>
              <a:rPr lang="en-US" sz="2000" baseline="30000" dirty="0" smtClean="0">
                <a:solidFill>
                  <a:schemeClr val="accent4"/>
                </a:solidFill>
                <a:latin typeface="Britannic Bold" pitchFamily="34" charset="0"/>
              </a:rPr>
              <a:t>th</a:t>
            </a:r>
            <a:r>
              <a:rPr lang="en-US" sz="2000" dirty="0" smtClean="0">
                <a:solidFill>
                  <a:schemeClr val="accent4"/>
                </a:solidFill>
                <a:latin typeface="Britannic Bold" pitchFamily="34" charset="0"/>
              </a:rPr>
              <a:t>- No School</a:t>
            </a:r>
          </a:p>
          <a:p>
            <a:r>
              <a:rPr lang="en-US" sz="2000" dirty="0">
                <a:solidFill>
                  <a:schemeClr val="accent4"/>
                </a:solidFill>
                <a:latin typeface="Britannic Bold" pitchFamily="34" charset="0"/>
              </a:rPr>
              <a:t> </a:t>
            </a:r>
            <a:r>
              <a:rPr lang="en-US" sz="2000" dirty="0" smtClean="0">
                <a:solidFill>
                  <a:schemeClr val="accent4"/>
                </a:solidFill>
                <a:latin typeface="Britannic Bold" pitchFamily="34" charset="0"/>
              </a:rPr>
              <a:t>           President’s Day </a:t>
            </a:r>
            <a:r>
              <a:rPr lang="en-US" sz="2000" dirty="0" smtClean="0">
                <a:solidFill>
                  <a:schemeClr val="accent4"/>
                </a:solidFill>
                <a:latin typeface="Britannic Bold" pitchFamily="34" charset="0"/>
              </a:rPr>
              <a:t> </a:t>
            </a:r>
          </a:p>
          <a:p>
            <a:endParaRPr lang="en-US" dirty="0">
              <a:latin typeface="Britannic Bold" pitchFamily="34" charset="0"/>
            </a:endParaRPr>
          </a:p>
          <a:p>
            <a:endParaRPr lang="en-US" dirty="0" smtClean="0">
              <a:latin typeface="Britannic Bold" pitchFamily="34" charset="0"/>
            </a:endParaRPr>
          </a:p>
          <a:p>
            <a:endParaRPr lang="en-US" dirty="0">
              <a:latin typeface="Britannic Bol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895600"/>
            <a:ext cx="3048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4"/>
                </a:solidFill>
                <a:latin typeface="Britannic Bold" pitchFamily="34" charset="0"/>
              </a:rPr>
              <a:t>1</a:t>
            </a:r>
            <a:r>
              <a:rPr lang="en-US" sz="2000" baseline="30000" dirty="0" smtClean="0">
                <a:solidFill>
                  <a:schemeClr val="accent4"/>
                </a:solidFill>
                <a:latin typeface="Britannic Bold" pitchFamily="34" charset="0"/>
              </a:rPr>
              <a:t>st</a:t>
            </a:r>
            <a:r>
              <a:rPr lang="en-US" sz="2000" dirty="0" smtClean="0">
                <a:solidFill>
                  <a:schemeClr val="accent4"/>
                </a:solidFill>
                <a:latin typeface="Britannic Bold" pitchFamily="34" charset="0"/>
              </a:rPr>
              <a:t> Grade students are working on measurement and telling time by the hour using a digital clock. </a:t>
            </a:r>
            <a:endParaRPr lang="en-US" sz="2000" dirty="0" smtClean="0">
              <a:solidFill>
                <a:schemeClr val="accent4"/>
              </a:solidFill>
              <a:latin typeface="Britannic Bold" pitchFamily="34" charset="0"/>
            </a:endParaRPr>
          </a:p>
          <a:p>
            <a:r>
              <a:rPr lang="en-US" sz="2000" dirty="0" smtClean="0">
                <a:solidFill>
                  <a:schemeClr val="accent4"/>
                </a:solidFill>
                <a:latin typeface="Britannic Bold" pitchFamily="34" charset="0"/>
              </a:rPr>
              <a:t>2</a:t>
            </a:r>
            <a:r>
              <a:rPr lang="en-US" sz="2000" baseline="30000" dirty="0" smtClean="0">
                <a:solidFill>
                  <a:schemeClr val="accent4"/>
                </a:solidFill>
                <a:latin typeface="Britannic Bold" pitchFamily="34" charset="0"/>
              </a:rPr>
              <a:t>nd</a:t>
            </a:r>
            <a:r>
              <a:rPr lang="en-US" sz="2000" dirty="0" smtClean="0">
                <a:solidFill>
                  <a:schemeClr val="accent4"/>
                </a:solidFill>
                <a:latin typeface="Britannic Bold" pitchFamily="34" charset="0"/>
              </a:rPr>
              <a:t> Grade students are working on addition and subtraction with regrouping. They are also working on identifying even and odd numbers. </a:t>
            </a:r>
            <a:endParaRPr lang="en-US" sz="2000" dirty="0">
              <a:solidFill>
                <a:schemeClr val="accent4"/>
              </a:solidFill>
              <a:latin typeface="Britannic Bold" pitchFamily="34" charset="0"/>
            </a:endParaRPr>
          </a:p>
          <a:p>
            <a:endParaRPr lang="en-US" dirty="0" smtClean="0">
              <a:latin typeface="Britannic Bold" pitchFamily="34" charset="0"/>
            </a:endParaRPr>
          </a:p>
          <a:p>
            <a:endParaRPr lang="en-US" dirty="0">
              <a:latin typeface="Britannic Bold" pitchFamily="34" charset="0"/>
            </a:endParaRPr>
          </a:p>
          <a:p>
            <a:endParaRPr lang="en-US" dirty="0" smtClean="0">
              <a:latin typeface="Britannic Bold" pitchFamily="34" charset="0"/>
            </a:endParaRPr>
          </a:p>
          <a:p>
            <a:endParaRPr lang="en-US" dirty="0">
              <a:latin typeface="Britannic Bold" pitchFamily="34" charset="0"/>
            </a:endParaRPr>
          </a:p>
          <a:p>
            <a:endParaRPr lang="en-US" dirty="0" smtClean="0">
              <a:latin typeface="Britannic Bold" pitchFamily="34" charset="0"/>
            </a:endParaRPr>
          </a:p>
          <a:p>
            <a:endParaRPr lang="en-US" dirty="0">
              <a:latin typeface="Britannic Bold" pitchFamily="34" charset="0"/>
            </a:endParaRPr>
          </a:p>
          <a:p>
            <a:endParaRPr lang="en-US" dirty="0" smtClean="0">
              <a:latin typeface="Britannic Bold" pitchFamily="34" charset="0"/>
            </a:endParaRPr>
          </a:p>
          <a:p>
            <a:endParaRPr lang="en-US" dirty="0">
              <a:latin typeface="Britannic Bold" pitchFamily="34" charset="0"/>
            </a:endParaRPr>
          </a:p>
          <a:p>
            <a:endParaRPr lang="en-US" dirty="0">
              <a:latin typeface="Britannic Bold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44958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</a:rPr>
              <a:t>Reading News</a:t>
            </a:r>
            <a:endParaRPr lang="en-US" sz="2400" dirty="0">
              <a:solidFill>
                <a:srgbClr val="7030A0"/>
              </a:solidFill>
              <a:latin typeface="Britannic Bold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3800" y="5105400"/>
            <a:ext cx="3581400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4"/>
                </a:solidFill>
                <a:latin typeface="Britannic Bold" pitchFamily="34" charset="0"/>
              </a:rPr>
              <a:t>1</a:t>
            </a:r>
            <a:r>
              <a:rPr lang="en-US" sz="2000" baseline="30000" dirty="0" smtClean="0">
                <a:solidFill>
                  <a:schemeClr val="accent4"/>
                </a:solidFill>
                <a:latin typeface="Britannic Bold" pitchFamily="34" charset="0"/>
              </a:rPr>
              <a:t>st</a:t>
            </a:r>
            <a:r>
              <a:rPr lang="en-US" sz="2000" dirty="0" smtClean="0">
                <a:solidFill>
                  <a:schemeClr val="accent4"/>
                </a:solidFill>
                <a:latin typeface="Britannic Bold" pitchFamily="34" charset="0"/>
              </a:rPr>
              <a:t> Grade students are working on identifying consonants and vowels. They will continue to work on sight word practice and guided reading and writing groups. </a:t>
            </a:r>
          </a:p>
          <a:p>
            <a:endParaRPr lang="en-US" sz="2000" dirty="0" smtClean="0">
              <a:solidFill>
                <a:schemeClr val="accent4"/>
              </a:solidFill>
              <a:latin typeface="Britannic Bold" pitchFamily="34" charset="0"/>
            </a:endParaRPr>
          </a:p>
          <a:p>
            <a:r>
              <a:rPr lang="en-US" sz="2000" dirty="0" smtClean="0">
                <a:solidFill>
                  <a:schemeClr val="accent4"/>
                </a:solidFill>
                <a:latin typeface="Britannic Bold" pitchFamily="34" charset="0"/>
              </a:rPr>
              <a:t>2</a:t>
            </a:r>
            <a:r>
              <a:rPr lang="en-US" sz="2000" baseline="30000" dirty="0" smtClean="0">
                <a:solidFill>
                  <a:schemeClr val="accent4"/>
                </a:solidFill>
                <a:latin typeface="Britannic Bold" pitchFamily="34" charset="0"/>
              </a:rPr>
              <a:t>nd</a:t>
            </a:r>
            <a:r>
              <a:rPr lang="en-US" sz="2000" dirty="0" smtClean="0">
                <a:solidFill>
                  <a:schemeClr val="accent4"/>
                </a:solidFill>
                <a:latin typeface="Britannic Bold" pitchFamily="34" charset="0"/>
              </a:rPr>
              <a:t> Grade students are working on recognizing and using compound words. They will continue to practice sight words and have guided reading and writing groups. </a:t>
            </a:r>
            <a:endParaRPr lang="en-US" sz="2000" dirty="0" smtClean="0">
              <a:solidFill>
                <a:schemeClr val="accent4"/>
              </a:solidFill>
              <a:latin typeface="Britannic Bold" pitchFamily="34" charset="0"/>
            </a:endParaRPr>
          </a:p>
          <a:p>
            <a:endParaRPr lang="en-US" dirty="0">
              <a:latin typeface="Britannic Bold" pitchFamily="34" charset="0"/>
            </a:endParaRPr>
          </a:p>
          <a:p>
            <a:endParaRPr lang="en-US" dirty="0" smtClean="0">
              <a:latin typeface="Britannic Bold" pitchFamily="34" charset="0"/>
            </a:endParaRPr>
          </a:p>
          <a:p>
            <a:endParaRPr lang="en-US" dirty="0">
              <a:latin typeface="Britannic Bold" pitchFamily="34" charset="0"/>
            </a:endParaRPr>
          </a:p>
          <a:p>
            <a:endParaRPr lang="en-US" dirty="0" smtClean="0">
              <a:latin typeface="Britannic Bold" pitchFamily="34" charset="0"/>
            </a:endParaRPr>
          </a:p>
          <a:p>
            <a:endParaRPr lang="en-US" dirty="0">
              <a:latin typeface="Britannic Bold" pitchFamily="34" charset="0"/>
            </a:endParaRPr>
          </a:p>
          <a:p>
            <a:endParaRPr lang="en-US" dirty="0" smtClean="0">
              <a:latin typeface="Britannic Bold" pitchFamily="34" charset="0"/>
            </a:endParaRPr>
          </a:p>
          <a:p>
            <a:endParaRPr lang="en-US" dirty="0">
              <a:latin typeface="Britannic Bold" pitchFamily="34" charset="0"/>
            </a:endParaRPr>
          </a:p>
          <a:p>
            <a:endParaRPr lang="en-US" dirty="0" smtClean="0">
              <a:latin typeface="Britannic Bold" pitchFamily="34" charset="0"/>
            </a:endParaRPr>
          </a:p>
          <a:p>
            <a:endParaRPr lang="en-US" dirty="0">
              <a:latin typeface="Britannic Bold" pitchFamily="34" charset="0"/>
            </a:endParaRPr>
          </a:p>
          <a:p>
            <a:endParaRPr lang="en-US" dirty="0" smtClean="0">
              <a:latin typeface="Britannic Bold" pitchFamily="34" charset="0"/>
            </a:endParaRPr>
          </a:p>
          <a:p>
            <a:endParaRPr lang="en-US" dirty="0">
              <a:latin typeface="Britannic Bold" pitchFamily="34" charset="0"/>
            </a:endParaRPr>
          </a:p>
          <a:p>
            <a:endParaRPr lang="en-US" dirty="0" smtClean="0">
              <a:latin typeface="Britannic Bold" pitchFamily="34" charset="0"/>
            </a:endParaRPr>
          </a:p>
          <a:p>
            <a:endParaRPr lang="en-US" dirty="0">
              <a:latin typeface="Britannic Bold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7010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</a:rPr>
              <a:t>Valentine’s Day </a:t>
            </a:r>
            <a:endParaRPr lang="en-US" sz="2400" dirty="0">
              <a:solidFill>
                <a:srgbClr val="7030A0"/>
              </a:solidFill>
              <a:latin typeface="Britannic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200" y="7543800"/>
            <a:ext cx="22860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4"/>
                </a:solidFill>
                <a:latin typeface="Britannic Bold" pitchFamily="34" charset="0"/>
              </a:rPr>
              <a:t>Please feel free to bring in individually wrapped treats and Valentine’s </a:t>
            </a:r>
            <a:endParaRPr lang="en-US" sz="2000" dirty="0" smtClean="0">
              <a:solidFill>
                <a:schemeClr val="accent4"/>
              </a:solidFill>
              <a:latin typeface="Britannic Bold" pitchFamily="34" charset="0"/>
            </a:endParaRPr>
          </a:p>
          <a:p>
            <a:endParaRPr lang="en-US" dirty="0">
              <a:latin typeface="Britannic Bold" pitchFamily="34" charset="0"/>
            </a:endParaRPr>
          </a:p>
          <a:p>
            <a:endParaRPr lang="en-US" dirty="0" smtClean="0">
              <a:latin typeface="Britannic Bold" pitchFamily="34" charset="0"/>
            </a:endParaRPr>
          </a:p>
          <a:p>
            <a:endParaRPr lang="en-US" dirty="0">
              <a:latin typeface="Britannic Bold" pitchFamily="34" charset="0"/>
            </a:endParaRPr>
          </a:p>
          <a:p>
            <a:endParaRPr lang="en-US" dirty="0"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126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Britannic Bold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Krista</dc:creator>
  <cp:lastModifiedBy>Michelle Padilla</cp:lastModifiedBy>
  <cp:revision>3</cp:revision>
  <dcterms:created xsi:type="dcterms:W3CDTF">2015-01-02T00:21:02Z</dcterms:created>
  <dcterms:modified xsi:type="dcterms:W3CDTF">2023-01-31T14:17:16Z</dcterms:modified>
</cp:coreProperties>
</file>